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3"/>
  </p:notesMasterIdLst>
  <p:handoutMasterIdLst>
    <p:handoutMasterId r:id="rId64"/>
  </p:handoutMasterIdLst>
  <p:sldIdLst>
    <p:sldId id="256" r:id="rId2"/>
    <p:sldId id="397" r:id="rId3"/>
    <p:sldId id="344" r:id="rId4"/>
    <p:sldId id="311" r:id="rId5"/>
    <p:sldId id="345" r:id="rId6"/>
    <p:sldId id="398" r:id="rId7"/>
    <p:sldId id="313" r:id="rId8"/>
    <p:sldId id="383" r:id="rId9"/>
    <p:sldId id="335" r:id="rId10"/>
    <p:sldId id="326" r:id="rId11"/>
    <p:sldId id="258" r:id="rId12"/>
    <p:sldId id="371" r:id="rId13"/>
    <p:sldId id="327" r:id="rId14"/>
    <p:sldId id="257" r:id="rId15"/>
    <p:sldId id="293" r:id="rId16"/>
    <p:sldId id="370" r:id="rId17"/>
    <p:sldId id="280" r:id="rId18"/>
    <p:sldId id="287" r:id="rId19"/>
    <p:sldId id="286" r:id="rId20"/>
    <p:sldId id="338" r:id="rId21"/>
    <p:sldId id="385" r:id="rId22"/>
    <p:sldId id="386" r:id="rId23"/>
    <p:sldId id="387" r:id="rId24"/>
    <p:sldId id="297" r:id="rId25"/>
    <p:sldId id="388" r:id="rId26"/>
    <p:sldId id="391" r:id="rId27"/>
    <p:sldId id="389" r:id="rId28"/>
    <p:sldId id="390" r:id="rId29"/>
    <p:sldId id="270" r:id="rId30"/>
    <p:sldId id="343" r:id="rId31"/>
    <p:sldId id="392" r:id="rId32"/>
    <p:sldId id="273" r:id="rId33"/>
    <p:sldId id="291" r:id="rId34"/>
    <p:sldId id="292" r:id="rId35"/>
    <p:sldId id="271" r:id="rId36"/>
    <p:sldId id="302" r:id="rId37"/>
    <p:sldId id="394" r:id="rId38"/>
    <p:sldId id="384" r:id="rId39"/>
    <p:sldId id="342" r:id="rId40"/>
    <p:sldId id="393" r:id="rId41"/>
    <p:sldId id="373" r:id="rId42"/>
    <p:sldId id="374" r:id="rId43"/>
    <p:sldId id="375" r:id="rId44"/>
    <p:sldId id="308" r:id="rId45"/>
    <p:sldId id="309" r:id="rId46"/>
    <p:sldId id="395" r:id="rId47"/>
    <p:sldId id="283" r:id="rId48"/>
    <p:sldId id="382" r:id="rId49"/>
    <p:sldId id="298" r:id="rId50"/>
    <p:sldId id="325" r:id="rId51"/>
    <p:sldId id="399" r:id="rId52"/>
    <p:sldId id="303" r:id="rId53"/>
    <p:sldId id="304" r:id="rId54"/>
    <p:sldId id="396" r:id="rId55"/>
    <p:sldId id="339" r:id="rId56"/>
    <p:sldId id="330" r:id="rId57"/>
    <p:sldId id="315" r:id="rId58"/>
    <p:sldId id="316" r:id="rId59"/>
    <p:sldId id="376" r:id="rId60"/>
    <p:sldId id="377" r:id="rId61"/>
    <p:sldId id="266" r:id="rId6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p:cViewPr varScale="1">
        <p:scale>
          <a:sx n="162" d="100"/>
          <a:sy n="162" d="100"/>
        </p:scale>
        <p:origin x="264" y="144"/>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9/5/2021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9/5/2021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9/5/2021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9/5/2021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hyperlink" Target="http://learn.adafruit.com/category/raspberry-pi" TargetMode="External"/><Relationship Id="rId13" Type="http://schemas.openxmlformats.org/officeDocument/2006/relationships/hyperlink" Target="https://github.com/Chuckduey/CSU_Pi_Class.git" TargetMode="External"/><Relationship Id="rId3" Type="http://schemas.openxmlformats.org/officeDocument/2006/relationships/hyperlink" Target="http://www.raspberrypi.org/" TargetMode="External"/><Relationship Id="rId7" Type="http://schemas.openxmlformats.org/officeDocument/2006/relationships/hyperlink" Target="http://www.adafruit.com/" TargetMode="External"/><Relationship Id="rId12" Type="http://schemas.openxmlformats.org/officeDocument/2006/relationships/hyperlink" Target="http://www.instructables.com/howto/Raspberry+Pi/"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www.tomshardware.com/" TargetMode="External"/><Relationship Id="rId11" Type="http://schemas.openxmlformats.org/officeDocument/2006/relationships/hyperlink" Target="http://www.microcenter.com/" TargetMode="External"/><Relationship Id="rId5" Type="http://schemas.openxmlformats.org/officeDocument/2006/relationships/hyperlink" Target="https://elinux.org/RaspberryPiBoard" TargetMode="External"/><Relationship Id="rId10" Type="http://schemas.openxmlformats.org/officeDocument/2006/relationships/hyperlink" Target="http://www.newark.com/" TargetMode="External"/><Relationship Id="rId4" Type="http://schemas.openxmlformats.org/officeDocument/2006/relationships/hyperlink" Target="http://www.raspberrypi.org/downloads" TargetMode="External"/><Relationship Id="rId9" Type="http://schemas.openxmlformats.org/officeDocument/2006/relationships/hyperlink" Target="http://www.sparkfun.com/" TargetMode="External"/><Relationship Id="rId14" Type="http://schemas.openxmlformats.org/officeDocument/2006/relationships/hyperlink" Target="mailto:cduey@msn.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hyperlink" Target="https://www.coursera.org/learn/introduction-git-githu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learn.sparkfun.com/tutorials/setting-up-a-raspberry-pi-3-as-an-access-poin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hyperlink" Target="https://learn.adafruit.com/assets/78699" TargetMode="External"/><Relationship Id="rId2" Type="http://schemas.openxmlformats.org/officeDocument/2006/relationships/hyperlink" Target="https://learn.adafruit.com/using-microsoft-azure-iot-with-circuitpython" TargetMode="External"/><Relationship Id="rId1" Type="http://schemas.openxmlformats.org/officeDocument/2006/relationships/slideLayout" Target="../slideLayouts/slideLayout4.xml"/><Relationship Id="rId5" Type="http://schemas.openxmlformats.org/officeDocument/2006/relationships/hyperlink" Target="https://learn.adafruit.com/introducing-adafruit-stemma-qt/what-is-stemma-qt" TargetMode="External"/><Relationship Id="rId4" Type="http://schemas.openxmlformats.org/officeDocument/2006/relationships/image" Target="../media/image87.jpe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3.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I2C Sensors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February 26</a:t>
            </a:r>
            <a:r>
              <a:rPr lang="en-US" baseline="30000" dirty="0"/>
              <a:t>th</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458200" y="4813904"/>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Dynamic interactive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https://elinux.org/RaspberryPiBoard</a:t>
            </a:r>
            <a:r>
              <a:rPr lang="en-US" altLang="en-US" sz="1800" dirty="0">
                <a:solidFill>
                  <a:srgbClr val="000000"/>
                </a:solidFill>
                <a:latin typeface="Calibri" pitchFamily="34" charset="0"/>
                <a:cs typeface="Arial" pitchFamily="34" charset="0"/>
              </a:rPr>
              <a:t> - Raspberry Pi Wiki Pages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1"/>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2"/>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3"/>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4"/>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3585515151"/>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2021-05-07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5.10.17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305800" cy="990600"/>
          </a:xfrm>
        </p:spPr>
        <p:txBody>
          <a:bodyPr/>
          <a:lstStyle/>
          <a:p>
            <a:pPr algn="ctr"/>
            <a:r>
              <a:rPr lang="en-US" dirty="0"/>
              <a:t>How do you create SD Card Images</a:t>
            </a:r>
          </a:p>
        </p:txBody>
      </p:sp>
      <p:sp>
        <p:nvSpPr>
          <p:cNvPr id="3" name="TextBox 2"/>
          <p:cNvSpPr txBox="1"/>
          <p:nvPr/>
        </p:nvSpPr>
        <p:spPr>
          <a:xfrm>
            <a:off x="4038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1843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5410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5410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029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572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77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696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01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191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62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95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7620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3657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5718780"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3276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pPr marL="457200" indent="-457200">
              <a:buFont typeface="+mj-lt"/>
              <a:buAutoNum type="arabicPeriod"/>
            </a:pPr>
            <a:r>
              <a:rPr lang="en-US" dirty="0"/>
              <a:t>Round up the components.  Pi, HDMI cable and display, power supply, power cable, USB mouse and USB keyboard.</a:t>
            </a:r>
          </a:p>
          <a:p>
            <a:pPr marL="457200" indent="-457200">
              <a:buFont typeface="+mj-lt"/>
              <a:buAutoNum type="arabicPeriod"/>
            </a:pPr>
            <a:r>
              <a:rPr lang="en-US" dirty="0"/>
              <a:t>Plug in the HDMI to the display and Raspberry Pi.</a:t>
            </a:r>
          </a:p>
          <a:p>
            <a:pPr marL="457200" indent="-457200">
              <a:buFont typeface="+mj-lt"/>
              <a:buAutoNum type="arabicPeriod"/>
            </a:pPr>
            <a:r>
              <a:rPr lang="en-US" dirty="0"/>
              <a:t>Plug in USB mouse and keyboard.</a:t>
            </a:r>
          </a:p>
          <a:p>
            <a:pPr marL="457200" indent="-457200">
              <a:buFont typeface="+mj-lt"/>
              <a:buAutoNum type="arabicPeriod"/>
            </a:pPr>
            <a:r>
              <a:rPr lang="en-US" dirty="0"/>
              <a:t>Plug in power cable on Raspberry Pi end, and then plug in power.</a:t>
            </a:r>
          </a:p>
          <a:p>
            <a:pPr marL="457200" indent="-457200">
              <a:buFont typeface="+mj-lt"/>
              <a:buAutoNum type="arabicPeriod"/>
            </a:pPr>
            <a:r>
              <a:rPr lang="en-US" dirty="0"/>
              <a:t>Watch HDMI display and make sure it is booting.</a:t>
            </a:r>
          </a:p>
          <a:p>
            <a:pPr marL="457200" indent="-457200">
              <a:buFont typeface="+mj-lt"/>
              <a:buAutoNum type="arabicPeriod"/>
            </a:pPr>
            <a:r>
              <a:rPr lang="en-US" dirty="0"/>
              <a:t>If it is not booting unplug power and check the SD card.</a:t>
            </a:r>
          </a:p>
          <a:p>
            <a:pPr marL="457200" indent="-457200">
              <a:buFont typeface="+mj-lt"/>
              <a:buAutoNum type="arabicPeriod"/>
            </a:pPr>
            <a:r>
              <a:rPr lang="en-US" dirty="0"/>
              <a:t>Do not Plug in or remove hardware components while the Pi is powered! It can cause flash corruption.  </a:t>
            </a:r>
          </a:p>
          <a:p>
            <a:pPr marL="457200" indent="-457200">
              <a:buFont typeface="+mj-lt"/>
              <a:buAutoNum type="arabicPeriod"/>
            </a:pPr>
            <a:r>
              <a:rPr lang="en-US" dirty="0"/>
              <a:t>To prevent SD card corruption, use the Power Down via GUI or “</a:t>
            </a:r>
            <a:r>
              <a:rPr lang="en-US" dirty="0" err="1"/>
              <a:t>sudo</a:t>
            </a:r>
            <a:r>
              <a:rPr lang="en-US" dirty="0"/>
              <a:t> </a:t>
            </a:r>
            <a:r>
              <a:rPr lang="en-US" dirty="0" err="1"/>
              <a:t>poweroff</a:t>
            </a:r>
            <a:r>
              <a:rPr lang="en-US" dirty="0"/>
              <a:t>” </a:t>
            </a:r>
          </a:p>
        </p:txBody>
      </p:sp>
    </p:spTree>
    <p:extLst>
      <p:ext uri="{BB962C8B-B14F-4D97-AF65-F5344CB8AC3E}">
        <p14:creationId xmlns:p14="http://schemas.microsoft.com/office/powerpoint/2010/main" val="364350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a:bodyPr>
          <a:lstStyle/>
          <a:p>
            <a:r>
              <a:rPr lang="en-US" dirty="0"/>
              <a:t>Your project and programming</a:t>
            </a:r>
          </a:p>
          <a:p>
            <a:r>
              <a:rPr lang="en-US" dirty="0"/>
              <a:t>Different embedded systems</a:t>
            </a:r>
          </a:p>
          <a:p>
            <a:r>
              <a:rPr lang="en-US" dirty="0"/>
              <a:t>Raspberry Pi Versions.</a:t>
            </a:r>
          </a:p>
          <a:p>
            <a:r>
              <a:rPr lang="en-US" dirty="0"/>
              <a:t>Installation and setup of a Raspberry Pi.</a:t>
            </a:r>
          </a:p>
          <a:p>
            <a:r>
              <a:rPr lang="en-US" dirty="0"/>
              <a:t>Useful tools for use with Raspberry Pi</a:t>
            </a:r>
          </a:p>
          <a:p>
            <a:r>
              <a:rPr lang="en-US" dirty="0"/>
              <a:t>Desktop Tour of the Raspberry Pi</a:t>
            </a:r>
          </a:p>
          <a:p>
            <a:r>
              <a:rPr lang="en-US" dirty="0"/>
              <a:t>Raspberry Pi Packages</a:t>
            </a:r>
          </a:p>
          <a:p>
            <a:r>
              <a:rPr lang="en-US" dirty="0"/>
              <a:t>Downloading and running programs on the Raspberry Pi</a:t>
            </a:r>
          </a:p>
          <a:p>
            <a:r>
              <a:rPr lang="en-US" dirty="0"/>
              <a:t>Raspberry Pi IO</a:t>
            </a:r>
          </a:p>
          <a:p>
            <a:r>
              <a:rPr lang="en-US" dirty="0"/>
              <a:t>Add on Hats, Bonnets and USB devices with Demos</a:t>
            </a:r>
          </a:p>
          <a:p>
            <a:r>
              <a:rPr lang="en-US" dirty="0"/>
              <a:t>The I2C bus Demo.</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TM Raspberry Pi Foundation  www.raspberrypi.org</a:t>
            </a:r>
            <a:endParaRPr kumimoji="0" lang="en-US" altLang="en-US" sz="800" b="0" i="0" u="none" strike="noStrike" kern="1200" cap="none" spc="0" normalizeH="0" baseline="0" noProof="0" dirty="0">
              <a:ln>
                <a:noFill/>
              </a:ln>
              <a:solidFill>
                <a:srgbClr val="292934"/>
              </a:solidFill>
              <a:effectLst/>
              <a:uLnTx/>
              <a:uFillTx/>
              <a:latin typeface="Arial" pitchFamily="34" charset="0"/>
              <a:ea typeface="+mn-ea"/>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9070722" y="1463352"/>
            <a:ext cx="2816478" cy="2964389"/>
          </a:xfrm>
          <a:prstGeom prst="rect">
            <a:avLst/>
          </a:prstGeom>
        </p:spPr>
      </p:pic>
    </p:spTree>
    <p:extLst>
      <p:ext uri="{BB962C8B-B14F-4D97-AF65-F5344CB8AC3E}">
        <p14:creationId xmlns:p14="http://schemas.microsoft.com/office/powerpoint/2010/main" val="346981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717" y="1398124"/>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02549"/>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8998064" y="1294394"/>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4267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3276601"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192" y="4233820"/>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1" y="4233820"/>
            <a:ext cx="3511664" cy="2306477"/>
          </a:xfrm>
          <a:prstGeom prst="rect">
            <a:avLst/>
          </a:prstGeom>
        </p:spPr>
      </p:pic>
      <p:sp>
        <p:nvSpPr>
          <p:cNvPr id="3" name="TextBox 2">
            <a:extLst>
              <a:ext uri="{FF2B5EF4-FFF2-40B4-BE49-F238E27FC236}">
                <a16:creationId xmlns:a16="http://schemas.microsoft.com/office/drawing/2014/main" id="{0D3CCAD9-EF9C-49BF-835A-18386AE165CA}"/>
              </a:ext>
            </a:extLst>
          </p:cNvPr>
          <p:cNvSpPr txBox="1"/>
          <p:nvPr/>
        </p:nvSpPr>
        <p:spPr>
          <a:xfrm>
            <a:off x="9601200" y="1524000"/>
            <a:ext cx="2209800" cy="923330"/>
          </a:xfrm>
          <a:prstGeom prst="rect">
            <a:avLst/>
          </a:prstGeom>
          <a:noFill/>
        </p:spPr>
        <p:txBody>
          <a:bodyPr wrap="square" rtlCol="0">
            <a:spAutoFit/>
          </a:bodyPr>
          <a:lstStyle/>
          <a:p>
            <a:r>
              <a:rPr lang="en-US" dirty="0"/>
              <a:t>Do not use the Default password. You </a:t>
            </a:r>
            <a:r>
              <a:rPr lang="en-US" b="1" dirty="0"/>
              <a:t>will</a:t>
            </a:r>
            <a:r>
              <a:rPr lang="en-US" dirty="0"/>
              <a:t> be hacked!</a:t>
            </a:r>
          </a:p>
        </p:txBody>
      </p:sp>
    </p:spTree>
    <p:extLst>
      <p:ext uri="{BB962C8B-B14F-4D97-AF65-F5344CB8AC3E}">
        <p14:creationId xmlns:p14="http://schemas.microsoft.com/office/powerpoint/2010/main" val="333889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0" y="4191001"/>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4"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36" y="1524000"/>
            <a:ext cx="3671893" cy="2431096"/>
          </a:xfrm>
          <a:prstGeom prst="rect">
            <a:avLst/>
          </a:prstGeom>
        </p:spPr>
      </p:pic>
      <p:sp>
        <p:nvSpPr>
          <p:cNvPr id="3" name="TextBox 2">
            <a:extLst>
              <a:ext uri="{FF2B5EF4-FFF2-40B4-BE49-F238E27FC236}">
                <a16:creationId xmlns:a16="http://schemas.microsoft.com/office/drawing/2014/main" id="{50B84EA9-E7BB-4005-AC6D-D8D549A3D346}"/>
              </a:ext>
            </a:extLst>
          </p:cNvPr>
          <p:cNvSpPr txBox="1"/>
          <p:nvPr/>
        </p:nvSpPr>
        <p:spPr>
          <a:xfrm>
            <a:off x="4114800" y="2424645"/>
            <a:ext cx="2127570" cy="369332"/>
          </a:xfrm>
          <a:prstGeom prst="rect">
            <a:avLst/>
          </a:prstGeom>
          <a:noFill/>
        </p:spPr>
        <p:txBody>
          <a:bodyPr wrap="none" rtlCol="0">
            <a:spAutoFit/>
          </a:bodyPr>
          <a:lstStyle/>
          <a:p>
            <a:r>
              <a:rPr lang="en-US" dirty="0"/>
              <a:t>Takes 5 minutes -&gt;</a:t>
            </a:r>
          </a:p>
        </p:txBody>
      </p:sp>
    </p:spTree>
    <p:extLst>
      <p:ext uri="{BB962C8B-B14F-4D97-AF65-F5344CB8AC3E}">
        <p14:creationId xmlns:p14="http://schemas.microsoft.com/office/powerpoint/2010/main" val="1491684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Windows Tools</a:t>
            </a:r>
          </a:p>
        </p:txBody>
      </p:sp>
      <p:sp>
        <p:nvSpPr>
          <p:cNvPr id="4" name="Rectangle 3"/>
          <p:cNvSpPr/>
          <p:nvPr/>
        </p:nvSpPr>
        <p:spPr>
          <a:xfrm>
            <a:off x="5080338"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00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6401" y="1524001"/>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44906" y="4109060"/>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58000" y="2019085"/>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 install ‘Some Application’</a:t>
            </a:r>
          </a:p>
          <a:p>
            <a:r>
              <a:rPr lang="en-US" dirty="0"/>
              <a:t>git clone git://[package site] git.osmocom.org/</a:t>
            </a:r>
            <a:r>
              <a:rPr lang="en-US" dirty="0" err="1"/>
              <a:t>rtl</a:t>
            </a:r>
            <a:r>
              <a:rPr lang="en-US" dirty="0"/>
              <a:t>-</a:t>
            </a:r>
            <a:r>
              <a:rPr lang="en-US" dirty="0" err="1"/>
              <a:t>sdr</a:t>
            </a:r>
            <a:r>
              <a:rPr lang="en-US" dirty="0"/>
              <a:t>-git</a:t>
            </a:r>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2590800" y="2819401"/>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2590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2209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5334000" y="1524001"/>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2590800" y="4233268"/>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2590801"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424016"/>
            <a:ext cx="2952750" cy="1744807"/>
          </a:xfrm>
          <a:prstGeom prst="rect">
            <a:avLst/>
          </a:prstGeom>
        </p:spPr>
      </p:pic>
    </p:spTree>
    <p:extLst>
      <p:ext uri="{BB962C8B-B14F-4D97-AF65-F5344CB8AC3E}">
        <p14:creationId xmlns:p14="http://schemas.microsoft.com/office/powerpoint/2010/main" val="1626347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on GitHub:</a:t>
            </a:r>
          </a:p>
          <a:p>
            <a:pPr marL="0" indent="0">
              <a:buNone/>
            </a:pPr>
            <a:r>
              <a:rPr lang="en-US" dirty="0"/>
              <a:t> </a:t>
            </a:r>
            <a:r>
              <a:rPr lang="en-US" dirty="0">
                <a:hlinkClick r:id="rId2"/>
              </a:rPr>
              <a:t>https://www.coursera.org/learn/introduction-git-github</a:t>
            </a:r>
            <a:r>
              <a:rPr lang="en-US" dirty="0"/>
              <a:t>   </a:t>
            </a:r>
          </a:p>
        </p:txBody>
      </p:sp>
    </p:spTree>
    <p:extLst>
      <p:ext uri="{BB962C8B-B14F-4D97-AF65-F5344CB8AC3E}">
        <p14:creationId xmlns:p14="http://schemas.microsoft.com/office/powerpoint/2010/main" val="330665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8" idx="2"/>
          </p:cNvCxnSpPr>
          <p:nvPr/>
        </p:nvCxnSpPr>
        <p:spPr>
          <a:xfrm flipH="1">
            <a:off x="6591302" y="1786997"/>
            <a:ext cx="412424" cy="63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6591895" y="1405997"/>
            <a:ext cx="823661" cy="381000"/>
          </a:xfrm>
          <a:prstGeom prst="rect">
            <a:avLst/>
          </a:prstGeom>
          <a:noFill/>
        </p:spPr>
        <p:txBody>
          <a:bodyPr wrap="square" rtlCol="0">
            <a:spAutoFit/>
          </a:bodyPr>
          <a:lstStyle/>
          <a:p>
            <a:pPr algn="r"/>
            <a:r>
              <a:rPr lang="en-US" dirty="0"/>
              <a:t>Build</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BEE365-034E-49C7-AB13-612851924C7C}"/>
              </a:ext>
            </a:extLst>
          </p:cNvPr>
          <p:cNvCxnSpPr>
            <a:cxnSpLocks/>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798A9-A09C-4D44-B978-7971D1180808}"/>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Tree>
    <p:extLst>
      <p:ext uri="{BB962C8B-B14F-4D97-AF65-F5344CB8AC3E}">
        <p14:creationId xmlns:p14="http://schemas.microsoft.com/office/powerpoint/2010/main" val="3098856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Raspberry Pi as Wireless Access Point</a:t>
            </a:r>
          </a:p>
        </p:txBody>
      </p:sp>
      <p:sp>
        <p:nvSpPr>
          <p:cNvPr id="4" name="TextBox 3"/>
          <p:cNvSpPr txBox="1"/>
          <p:nvPr/>
        </p:nvSpPr>
        <p:spPr>
          <a:xfrm>
            <a:off x="1752600" y="6444734"/>
            <a:ext cx="8915400" cy="369332"/>
          </a:xfrm>
          <a:prstGeom prst="rect">
            <a:avLst/>
          </a:prstGeom>
          <a:noFill/>
        </p:spPr>
        <p:txBody>
          <a:bodyPr wrap="square" rtlCol="0">
            <a:spAutoFit/>
          </a:bodyPr>
          <a:lstStyle/>
          <a:p>
            <a:r>
              <a:rPr lang="en-US" dirty="0">
                <a:hlinkClick r:id="rId2"/>
              </a:rPr>
              <a:t>https://learn.sparkfun.com/tutorials/setting-up-a-raspberry-pi-3-as-an-access-point</a:t>
            </a:r>
            <a:r>
              <a:rPr lang="en-US" dirty="0"/>
              <a:t> </a:t>
            </a:r>
          </a:p>
        </p:txBody>
      </p:sp>
      <p:sp>
        <p:nvSpPr>
          <p:cNvPr id="5" name="TextBox 4">
            <a:extLst>
              <a:ext uri="{FF2B5EF4-FFF2-40B4-BE49-F238E27FC236}">
                <a16:creationId xmlns:a16="http://schemas.microsoft.com/office/drawing/2014/main" id="{786A4CB4-3E5C-4CB8-A2EE-7C0A893F6F5A}"/>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7" name="Content Placeholder 6">
            <a:extLst>
              <a:ext uri="{FF2B5EF4-FFF2-40B4-BE49-F238E27FC236}">
                <a16:creationId xmlns:a16="http://schemas.microsoft.com/office/drawing/2014/main" id="{F3E69E6D-03A3-48BB-A52E-48E56FE87FD8}"/>
              </a:ext>
            </a:extLst>
          </p:cNvPr>
          <p:cNvPicPr>
            <a:picLocks noGrp="1" noChangeAspect="1"/>
          </p:cNvPicPr>
          <p:nvPr>
            <p:ph idx="1"/>
          </p:nvPr>
        </p:nvPicPr>
        <p:blipFill>
          <a:blip r:embed="rId3"/>
          <a:stretch>
            <a:fillRect/>
          </a:stretch>
        </p:blipFill>
        <p:spPr>
          <a:xfrm>
            <a:off x="3429000" y="1371600"/>
            <a:ext cx="5137698" cy="4876800"/>
          </a:xfrm>
        </p:spPr>
      </p:pic>
      <p:sp>
        <p:nvSpPr>
          <p:cNvPr id="3" name="TextBox 2">
            <a:extLst>
              <a:ext uri="{FF2B5EF4-FFF2-40B4-BE49-F238E27FC236}">
                <a16:creationId xmlns:a16="http://schemas.microsoft.com/office/drawing/2014/main" id="{74511E7F-16C7-4813-9736-A0373129F1A4}"/>
              </a:ext>
            </a:extLst>
          </p:cNvPr>
          <p:cNvSpPr txBox="1"/>
          <p:nvPr/>
        </p:nvSpPr>
        <p:spPr>
          <a:xfrm flipH="1">
            <a:off x="7393216" y="5147400"/>
            <a:ext cx="4189183" cy="369332"/>
          </a:xfrm>
          <a:prstGeom prst="rect">
            <a:avLst/>
          </a:prstGeom>
          <a:noFill/>
        </p:spPr>
        <p:txBody>
          <a:bodyPr wrap="square" rtlCol="0">
            <a:spAutoFit/>
          </a:bodyPr>
          <a:lstStyle/>
          <a:p>
            <a:r>
              <a:rPr lang="en-US" dirty="0"/>
              <a:t>Can control network access and traffic</a:t>
            </a:r>
          </a:p>
        </p:txBody>
      </p:sp>
    </p:spTree>
    <p:extLst>
      <p:ext uri="{BB962C8B-B14F-4D97-AF65-F5344CB8AC3E}">
        <p14:creationId xmlns:p14="http://schemas.microsoft.com/office/powerpoint/2010/main" val="3116172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normAutofit lnSpcReduction="10000"/>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a:p>
            <a:pPr lvl="1"/>
            <a:r>
              <a:rPr lang="en-US" dirty="0"/>
              <a:t>STEMMA / </a:t>
            </a:r>
            <a:r>
              <a:rPr lang="en-US" dirty="0" err="1"/>
              <a:t>Qwiic</a:t>
            </a:r>
            <a:r>
              <a:rPr lang="en-US" dirty="0"/>
              <a:t> Hat adapter for I2C prototyping</a:t>
            </a:r>
          </a:p>
        </p:txBody>
      </p:sp>
      <p:pic>
        <p:nvPicPr>
          <p:cNvPr id="4" name="Picture 3" descr="A close-up of a circuit board&#10;&#10;Description automatically generated with low confidence">
            <a:extLst>
              <a:ext uri="{FF2B5EF4-FFF2-40B4-BE49-F238E27FC236}">
                <a16:creationId xmlns:a16="http://schemas.microsoft.com/office/drawing/2014/main" id="{891B10FD-B9C0-42A4-9E15-BDE2D18EEE61}"/>
              </a:ext>
            </a:extLst>
          </p:cNvPr>
          <p:cNvPicPr>
            <a:picLocks noChangeAspect="1"/>
          </p:cNvPicPr>
          <p:nvPr/>
        </p:nvPicPr>
        <p:blipFill>
          <a:blip r:embed="rId2"/>
          <a:stretch>
            <a:fillRect/>
          </a:stretch>
        </p:blipFill>
        <p:spPr>
          <a:xfrm>
            <a:off x="9601200" y="4191000"/>
            <a:ext cx="2067680" cy="2514600"/>
          </a:xfrm>
          <a:prstGeom prst="rect">
            <a:avLst/>
          </a:prstGeom>
        </p:spPr>
      </p:pic>
      <p:pic>
        <p:nvPicPr>
          <p:cNvPr id="5" name="Picture 4" descr="A picture containing text, electronics&#10;&#10;Description automatically generated">
            <a:extLst>
              <a:ext uri="{FF2B5EF4-FFF2-40B4-BE49-F238E27FC236}">
                <a16:creationId xmlns:a16="http://schemas.microsoft.com/office/drawing/2014/main" id="{43864B59-43F5-4B9D-9297-342C4FE7017E}"/>
              </a:ext>
            </a:extLst>
          </p:cNvPr>
          <p:cNvPicPr>
            <a:picLocks noChangeAspect="1"/>
          </p:cNvPicPr>
          <p:nvPr/>
        </p:nvPicPr>
        <p:blipFill>
          <a:blip r:embed="rId3"/>
          <a:stretch>
            <a:fillRect/>
          </a:stretch>
        </p:blipFill>
        <p:spPr>
          <a:xfrm>
            <a:off x="10297934" y="1219200"/>
            <a:ext cx="1289632" cy="2743200"/>
          </a:xfrm>
          <a:prstGeom prst="rect">
            <a:avLst/>
          </a:prstGeom>
        </p:spPr>
      </p:pic>
    </p:spTree>
    <p:extLst>
      <p:ext uri="{BB962C8B-B14F-4D97-AF65-F5344CB8AC3E}">
        <p14:creationId xmlns:p14="http://schemas.microsoft.com/office/powerpoint/2010/main" val="1491903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ED8B-1074-4A72-BA76-5C858856EB4C}"/>
              </a:ext>
            </a:extLst>
          </p:cNvPr>
          <p:cNvSpPr>
            <a:spLocks noGrp="1"/>
          </p:cNvSpPr>
          <p:nvPr>
            <p:ph type="title"/>
          </p:nvPr>
        </p:nvSpPr>
        <p:spPr>
          <a:xfrm>
            <a:off x="609600" y="533400"/>
            <a:ext cx="10972800" cy="990600"/>
          </a:xfrm>
        </p:spPr>
        <p:txBody>
          <a:bodyPr vert="horz" lIns="91440" tIns="45720" rIns="91440" bIns="45720" rtlCol="0" anchor="ctr">
            <a:normAutofit/>
          </a:bodyPr>
          <a:lstStyle/>
          <a:p>
            <a:r>
              <a:rPr lang="en-US" kern="1200" spc="-100" baseline="0" dirty="0">
                <a:latin typeface="+mj-lt"/>
                <a:ea typeface="+mj-ea"/>
                <a:cs typeface="+mj-cs"/>
              </a:rPr>
              <a:t>STEMMA QT (Adafruit) and </a:t>
            </a:r>
            <a:r>
              <a:rPr lang="en-US" kern="1200" spc="-100" baseline="0" dirty="0" err="1">
                <a:latin typeface="+mj-lt"/>
                <a:ea typeface="+mj-ea"/>
                <a:cs typeface="+mj-cs"/>
              </a:rPr>
              <a:t>Qwiic</a:t>
            </a:r>
            <a:r>
              <a:rPr lang="en-US" kern="1200" spc="-100" baseline="0" dirty="0">
                <a:latin typeface="+mj-lt"/>
                <a:ea typeface="+mj-ea"/>
                <a:cs typeface="+mj-cs"/>
              </a:rPr>
              <a:t> (</a:t>
            </a:r>
            <a:r>
              <a:rPr lang="en-US" kern="1200" spc="-100" baseline="0" dirty="0" err="1">
                <a:latin typeface="+mj-lt"/>
                <a:ea typeface="+mj-ea"/>
                <a:cs typeface="+mj-cs"/>
              </a:rPr>
              <a:t>SparkFun</a:t>
            </a:r>
            <a:r>
              <a:rPr lang="en-US" kern="1200" spc="-100" baseline="0" dirty="0">
                <a:latin typeface="+mj-lt"/>
                <a:ea typeface="+mj-ea"/>
                <a:cs typeface="+mj-cs"/>
              </a:rPr>
              <a:t>)</a:t>
            </a:r>
          </a:p>
        </p:txBody>
      </p:sp>
      <p:sp>
        <p:nvSpPr>
          <p:cNvPr id="4" name="Rectangle 1">
            <a:extLst>
              <a:ext uri="{FF2B5EF4-FFF2-40B4-BE49-F238E27FC236}">
                <a16:creationId xmlns:a16="http://schemas.microsoft.com/office/drawing/2014/main" id="{81C4E311-2CCA-4CC7-B5D7-DE54A0EF05FA}"/>
              </a:ext>
            </a:extLst>
          </p:cNvPr>
          <p:cNvSpPr>
            <a:spLocks noChangeArrowheads="1"/>
          </p:cNvSpPr>
          <p:nvPr/>
        </p:nvSpPr>
        <p:spPr bwMode="auto">
          <a:xfrm>
            <a:off x="609600" y="1673352"/>
            <a:ext cx="5384800" cy="471830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Plugging in the sensor is easy, you just need to connect a JST-to-JST cable. </a:t>
            </a:r>
            <a:r>
              <a:rPr lang="en-US" sz="2000" b="0" i="0" u="none" strike="noStrike" dirty="0">
                <a:solidFill>
                  <a:srgbClr val="0062C7"/>
                </a:solidFill>
                <a:effectLst/>
                <a:latin typeface="proxima nova"/>
                <a:hlinkClick r:id="rId2"/>
              </a:rPr>
              <a:t>So for example, you can make a IoT plant monitor with two parts connected in series with no soldering or special wiring.</a:t>
            </a:r>
            <a:r>
              <a:rPr lang="en-US" sz="2000" b="0" i="0" u="none" strike="noStrike" dirty="0">
                <a:solidFill>
                  <a:srgbClr val="0062C7"/>
                </a:solidFill>
                <a:effectLst/>
                <a:latin typeface="proxima nova"/>
              </a:rPr>
              <a:t> </a:t>
            </a:r>
          </a:p>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 </a:t>
            </a:r>
          </a:p>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So, for smaller I2C devices, we'll use the JST SH that </a:t>
            </a:r>
            <a:r>
              <a:rPr lang="en-US" sz="2000" b="0" i="0" dirty="0" err="1">
                <a:solidFill>
                  <a:srgbClr val="333333"/>
                </a:solidFill>
                <a:effectLst/>
                <a:latin typeface="proxima nova"/>
              </a:rPr>
              <a:t>SparkFun</a:t>
            </a:r>
            <a:r>
              <a:rPr lang="en-US" sz="2000" b="0" i="0" dirty="0">
                <a:solidFill>
                  <a:srgbClr val="333333"/>
                </a:solidFill>
                <a:effectLst/>
                <a:latin typeface="proxima nova"/>
              </a:rPr>
              <a:t> </a:t>
            </a:r>
            <a:r>
              <a:rPr lang="en-US" sz="2000" b="0" i="0" dirty="0" err="1">
                <a:solidFill>
                  <a:srgbClr val="333333"/>
                </a:solidFill>
                <a:effectLst/>
                <a:latin typeface="proxima nova"/>
              </a:rPr>
              <a:t>Qwiic</a:t>
            </a:r>
            <a:r>
              <a:rPr lang="en-US" sz="2000" b="0" i="0" dirty="0">
                <a:solidFill>
                  <a:srgbClr val="333333"/>
                </a:solidFill>
                <a:effectLst/>
                <a:latin typeface="proxima nova"/>
              </a:rPr>
              <a:t> uses, so that </a:t>
            </a:r>
            <a:r>
              <a:rPr lang="en-US" sz="2000" b="0" i="0" dirty="0" err="1">
                <a:solidFill>
                  <a:srgbClr val="333333"/>
                </a:solidFill>
                <a:effectLst/>
                <a:latin typeface="proxima nova"/>
              </a:rPr>
              <a:t>Qwiic</a:t>
            </a:r>
            <a:r>
              <a:rPr lang="en-US" sz="2000" b="0" i="0" dirty="0">
                <a:solidFill>
                  <a:srgbClr val="333333"/>
                </a:solidFill>
                <a:effectLst/>
                <a:latin typeface="proxima nova"/>
              </a:rPr>
              <a:t> &amp; STEMMA QT sensors are cross-compatible!</a:t>
            </a:r>
          </a:p>
          <a:p>
            <a:pPr marL="0" marR="0" lvl="0" indent="0" eaLnBrk="1" fontAlgn="base" hangingPunct="1">
              <a:spcBef>
                <a:spcPct val="20000"/>
              </a:spcBef>
              <a:spcAft>
                <a:spcPct val="0"/>
              </a:spcAft>
              <a:buClr>
                <a:schemeClr val="accent1"/>
              </a:buClr>
              <a:buSzTx/>
              <a:buFont typeface="Arial" pitchFamily="34" charset="0"/>
              <a:buChar char="•"/>
              <a:tabLst/>
            </a:pPr>
            <a:endParaRPr kumimoji="0" lang="en-US" altLang="en-US" sz="2000" i="0" u="none" strike="noStrike" cap="none" normalizeH="0" baseline="0" dirty="0">
              <a:ln>
                <a:noFill/>
              </a:ln>
              <a:effectLst/>
              <a:latin typeface="+mn-lt"/>
            </a:endParaRPr>
          </a:p>
          <a:p>
            <a:pPr marL="0" marR="0" lvl="0" indent="0" eaLnBrk="1" fontAlgn="base" hangingPunct="1">
              <a:spcBef>
                <a:spcPct val="20000"/>
              </a:spcBef>
              <a:spcAft>
                <a:spcPct val="0"/>
              </a:spcAft>
              <a:buClr>
                <a:schemeClr val="accent1"/>
              </a:buClr>
              <a:buSzTx/>
              <a:buFont typeface="Arial" pitchFamily="34" charset="0"/>
              <a:buChar char="•"/>
              <a:tabLst/>
            </a:pPr>
            <a:r>
              <a:rPr kumimoji="0" lang="en-US" altLang="en-US" sz="2000" i="0" u="none" strike="noStrike" cap="none" normalizeH="0" baseline="0" dirty="0">
                <a:ln>
                  <a:noFill/>
                </a:ln>
                <a:effectLst/>
                <a:latin typeface="+mn-lt"/>
              </a:rPr>
              <a:t>STEMMA QT devices keep the level shifting/regulator, so you can use STEMMA QT with Grove/Gravity/STEMMA/</a:t>
            </a:r>
            <a:r>
              <a:rPr kumimoji="0" lang="en-US" altLang="en-US" sz="2000" i="0" u="none" strike="noStrike" cap="none" normalizeH="0" baseline="0" dirty="0" err="1">
                <a:ln>
                  <a:noFill/>
                </a:ln>
                <a:effectLst/>
                <a:latin typeface="+mn-lt"/>
              </a:rPr>
              <a:t>Qwiic</a:t>
            </a:r>
            <a:r>
              <a:rPr kumimoji="0" lang="en-US" altLang="en-US" sz="2000" i="0" u="none" strike="noStrike" cap="none" normalizeH="0" baseline="0" dirty="0">
                <a:ln>
                  <a:noFill/>
                </a:ln>
                <a:effectLst/>
                <a:latin typeface="+mn-lt"/>
              </a:rPr>
              <a:t> controllers at any voltage range, safely!</a:t>
            </a:r>
            <a:br>
              <a:rPr kumimoji="0" lang="en-US" altLang="en-US" sz="2000" i="0" u="none" strike="noStrike" cap="none" normalizeH="0" baseline="0" dirty="0">
                <a:ln>
                  <a:noFill/>
                </a:ln>
                <a:effectLst/>
                <a:latin typeface="+mn-lt"/>
              </a:rPr>
            </a:br>
            <a:endParaRPr kumimoji="0" lang="en-US" altLang="en-US" sz="2000" i="0" u="none" strike="noStrike" cap="none" normalizeH="0" baseline="0" dirty="0">
              <a:ln>
                <a:noFill/>
              </a:ln>
              <a:effectLst/>
              <a:latin typeface="+mn-lt"/>
            </a:endParaRPr>
          </a:p>
        </p:txBody>
      </p:sp>
      <p:pic>
        <p:nvPicPr>
          <p:cNvPr id="1026" name="Picture 2">
            <a:hlinkClick r:id="rId3"/>
            <a:extLst>
              <a:ext uri="{FF2B5EF4-FFF2-40B4-BE49-F238E27FC236}">
                <a16:creationId xmlns:a16="http://schemas.microsoft.com/office/drawing/2014/main" id="{3FB15E28-3760-4985-89DC-54C5DB2B34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7600" y="2013204"/>
            <a:ext cx="5384800" cy="40386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BC7E1B-2411-4C79-919D-84EC614E5B7F}"/>
              </a:ext>
            </a:extLst>
          </p:cNvPr>
          <p:cNvSpPr txBox="1"/>
          <p:nvPr/>
        </p:nvSpPr>
        <p:spPr>
          <a:xfrm>
            <a:off x="6642100" y="1504605"/>
            <a:ext cx="4495800" cy="738664"/>
          </a:xfrm>
          <a:prstGeom prst="rect">
            <a:avLst/>
          </a:prstGeom>
          <a:noFill/>
        </p:spPr>
        <p:txBody>
          <a:bodyPr wrap="square" rtlCol="0">
            <a:spAutoFit/>
          </a:bodyPr>
          <a:lstStyle/>
          <a:p>
            <a:r>
              <a:rPr kumimoji="0" lang="en-US" altLang="en-US" sz="1200" b="0" i="0" u="none" strike="noStrike" cap="none" normalizeH="0" baseline="0" dirty="0">
                <a:ln>
                  <a:noFill/>
                </a:ln>
                <a:effectLst/>
                <a:latin typeface="+mn-lt"/>
              </a:rPr>
              <a:t>Here's an example of a STEMMA QT sensor board. You can use it with any </a:t>
            </a:r>
            <a:r>
              <a:rPr kumimoji="0" lang="en-US" altLang="en-US" sz="1200" b="0" i="0" u="none" strike="noStrike" cap="none" normalizeH="0" baseline="0" dirty="0" err="1">
                <a:ln>
                  <a:noFill/>
                </a:ln>
                <a:effectLst/>
                <a:latin typeface="+mn-lt"/>
              </a:rPr>
              <a:t>Qwiic</a:t>
            </a:r>
            <a:r>
              <a:rPr kumimoji="0" lang="en-US" altLang="en-US" sz="1200" b="0" i="0" u="none" strike="noStrike" cap="none" normalizeH="0" baseline="0" dirty="0">
                <a:ln>
                  <a:noFill/>
                </a:ln>
                <a:effectLst/>
                <a:latin typeface="+mn-lt"/>
              </a:rPr>
              <a:t> board or device!</a:t>
            </a:r>
          </a:p>
          <a:p>
            <a:endParaRPr lang="en-US" dirty="0"/>
          </a:p>
        </p:txBody>
      </p:sp>
      <p:sp>
        <p:nvSpPr>
          <p:cNvPr id="6" name="TextBox 5">
            <a:extLst>
              <a:ext uri="{FF2B5EF4-FFF2-40B4-BE49-F238E27FC236}">
                <a16:creationId xmlns:a16="http://schemas.microsoft.com/office/drawing/2014/main" id="{12701C45-58A5-42B1-B847-13F2A4CCA578}"/>
              </a:ext>
            </a:extLst>
          </p:cNvPr>
          <p:cNvSpPr txBox="1"/>
          <p:nvPr/>
        </p:nvSpPr>
        <p:spPr>
          <a:xfrm>
            <a:off x="4419600" y="6358128"/>
            <a:ext cx="7620000" cy="276999"/>
          </a:xfrm>
          <a:prstGeom prst="rect">
            <a:avLst/>
          </a:prstGeom>
          <a:noFill/>
        </p:spPr>
        <p:txBody>
          <a:bodyPr wrap="square" rtlCol="0">
            <a:spAutoFit/>
          </a:bodyPr>
          <a:lstStyle/>
          <a:p>
            <a:r>
              <a:rPr lang="en-US" sz="1200" dirty="0"/>
              <a:t>From: </a:t>
            </a:r>
            <a:r>
              <a:rPr lang="en-US" sz="1200" dirty="0">
                <a:hlinkClick r:id="rId5"/>
              </a:rPr>
              <a:t>https://learn.adafruit.com/introducing-adafruit-stemma-qt/what-is-stemma-qt</a:t>
            </a:r>
            <a:r>
              <a:rPr lang="en-US" sz="1200" dirty="0"/>
              <a:t> </a:t>
            </a:r>
          </a:p>
        </p:txBody>
      </p:sp>
    </p:spTree>
    <p:extLst>
      <p:ext uri="{BB962C8B-B14F-4D97-AF65-F5344CB8AC3E}">
        <p14:creationId xmlns:p14="http://schemas.microsoft.com/office/powerpoint/2010/main" val="204395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a:xfrm>
            <a:off x="152400" y="457200"/>
            <a:ext cx="11963400" cy="838200"/>
          </a:xfrm>
        </p:spPr>
        <p:txBody>
          <a:bodyPr>
            <a:normAutofit fontScale="90000"/>
          </a:bodyPr>
          <a:lstStyle/>
          <a:p>
            <a:r>
              <a:rPr lang="en-US" dirty="0"/>
              <a:t>GUIs via Python </a:t>
            </a:r>
            <a:r>
              <a:rPr lang="en-US" dirty="0" err="1"/>
              <a:t>Tkinter</a:t>
            </a:r>
            <a:r>
              <a:rPr lang="en-US" dirty="0"/>
              <a:t>, matplotlib, </a:t>
            </a:r>
            <a:r>
              <a:rPr lang="en-US" dirty="0" err="1"/>
              <a:t>Pygame</a:t>
            </a:r>
            <a:r>
              <a:rPr lang="en-US" dirty="0"/>
              <a:t>, GTK+ and Qt</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6019801"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1828801" y="4038600"/>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2559302"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2624654" y="1614488"/>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3276600" y="3962401"/>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1981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6922891" y="2590800"/>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109B4D-D5BC-4C2B-B920-0B2FBB72B337}"/>
              </a:ext>
            </a:extLst>
          </p:cNvPr>
          <p:cNvPicPr>
            <a:picLocks noChangeAspect="1"/>
          </p:cNvPicPr>
          <p:nvPr/>
        </p:nvPicPr>
        <p:blipFill>
          <a:blip r:embed="rId2"/>
          <a:stretch>
            <a:fillRect/>
          </a:stretch>
        </p:blipFill>
        <p:spPr>
          <a:xfrm>
            <a:off x="1752600" y="3775755"/>
            <a:ext cx="4092699" cy="3001313"/>
          </a:xfrm>
          <a:prstGeom prst="rect">
            <a:avLst/>
          </a:prstGeom>
        </p:spPr>
      </p:pic>
      <p:pic>
        <p:nvPicPr>
          <p:cNvPr id="9" name="Picture 8">
            <a:extLst>
              <a:ext uri="{FF2B5EF4-FFF2-40B4-BE49-F238E27FC236}">
                <a16:creationId xmlns:a16="http://schemas.microsoft.com/office/drawing/2014/main" id="{F13CF772-3EB7-4FCE-9FD6-D505959E08DC}"/>
              </a:ext>
            </a:extLst>
          </p:cNvPr>
          <p:cNvPicPr>
            <a:picLocks noChangeAspect="1"/>
          </p:cNvPicPr>
          <p:nvPr/>
        </p:nvPicPr>
        <p:blipFill>
          <a:blip r:embed="rId3"/>
          <a:stretch>
            <a:fillRect/>
          </a:stretch>
        </p:blipFill>
        <p:spPr>
          <a:xfrm>
            <a:off x="8214001" y="900033"/>
            <a:ext cx="3948112" cy="2372489"/>
          </a:xfrm>
          <a:prstGeom prst="rect">
            <a:avLst/>
          </a:prstGeom>
        </p:spPr>
      </p:pic>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1981200" y="238125"/>
            <a:ext cx="8229600" cy="990600"/>
          </a:xfrm>
        </p:spPr>
        <p:txBody>
          <a:bodyPr/>
          <a:lstStyle/>
          <a:p>
            <a:r>
              <a:rPr lang="en-US" dirty="0"/>
              <a:t>Looking at the I2C bus  HTS221</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2044823" y="1066801"/>
            <a:ext cx="8229600" cy="5057775"/>
          </a:xfrm>
        </p:spPr>
        <p:txBody>
          <a:bodyPr/>
          <a:lstStyle/>
          <a:p>
            <a:pPr marL="0" indent="0">
              <a:buNone/>
            </a:pPr>
            <a:r>
              <a:rPr lang="en-US" dirty="0"/>
              <a:t>i2cdetect –y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i2cdump –y 1 0x5f</a:t>
            </a:r>
          </a:p>
          <a:p>
            <a:pPr marL="0" indent="0">
              <a:buNone/>
            </a:pPr>
            <a:endParaRPr lang="en-US" dirty="0"/>
          </a:p>
        </p:txBody>
      </p:sp>
      <p:pic>
        <p:nvPicPr>
          <p:cNvPr id="4" name="Picture 3">
            <a:extLst>
              <a:ext uri="{FF2B5EF4-FFF2-40B4-BE49-F238E27FC236}">
                <a16:creationId xmlns:a16="http://schemas.microsoft.com/office/drawing/2014/main" id="{E3D12F31-E4EC-40DD-884A-22024D3614FD}"/>
              </a:ext>
            </a:extLst>
          </p:cNvPr>
          <p:cNvPicPr>
            <a:picLocks noChangeAspect="1"/>
          </p:cNvPicPr>
          <p:nvPr/>
        </p:nvPicPr>
        <p:blipFill>
          <a:blip r:embed="rId4"/>
          <a:stretch>
            <a:fillRect/>
          </a:stretch>
        </p:blipFill>
        <p:spPr>
          <a:xfrm>
            <a:off x="2044824" y="1524000"/>
            <a:ext cx="3800475" cy="1600200"/>
          </a:xfrm>
          <a:prstGeom prst="rect">
            <a:avLst/>
          </a:prstGeom>
        </p:spPr>
      </p:pic>
      <p:sp>
        <p:nvSpPr>
          <p:cNvPr id="6" name="Rectangle 5">
            <a:extLst>
              <a:ext uri="{FF2B5EF4-FFF2-40B4-BE49-F238E27FC236}">
                <a16:creationId xmlns:a16="http://schemas.microsoft.com/office/drawing/2014/main" id="{AE056AA3-9BE3-4E49-A526-029EDF7E8DEB}"/>
              </a:ext>
            </a:extLst>
          </p:cNvPr>
          <p:cNvSpPr/>
          <p:nvPr/>
        </p:nvSpPr>
        <p:spPr>
          <a:xfrm>
            <a:off x="3979966" y="4560202"/>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BC45D5-86DA-40C3-A35B-8713DE47F473}"/>
              </a:ext>
            </a:extLst>
          </p:cNvPr>
          <p:cNvSpPr txBox="1"/>
          <p:nvPr/>
        </p:nvSpPr>
        <p:spPr>
          <a:xfrm>
            <a:off x="6195511" y="4052217"/>
            <a:ext cx="4371135" cy="923330"/>
          </a:xfrm>
          <a:prstGeom prst="rect">
            <a:avLst/>
          </a:prstGeom>
          <a:noFill/>
        </p:spPr>
        <p:txBody>
          <a:bodyPr wrap="square" rtlCol="0">
            <a:spAutoFit/>
          </a:bodyPr>
          <a:lstStyle/>
          <a:p>
            <a:r>
              <a:rPr lang="en-US" dirty="0"/>
              <a:t>Enable and refresh rate Register = 0x20</a:t>
            </a:r>
          </a:p>
          <a:p>
            <a:r>
              <a:rPr lang="en-US" dirty="0"/>
              <a:t>Humidity registers = 0x29 0x28</a:t>
            </a:r>
          </a:p>
          <a:p>
            <a:r>
              <a:rPr lang="en-US" dirty="0"/>
              <a:t>Temperature registers = 0x2b 0x2a</a:t>
            </a:r>
          </a:p>
        </p:txBody>
      </p:sp>
      <p:sp>
        <p:nvSpPr>
          <p:cNvPr id="12" name="Rectangle 11">
            <a:extLst>
              <a:ext uri="{FF2B5EF4-FFF2-40B4-BE49-F238E27FC236}">
                <a16:creationId xmlns:a16="http://schemas.microsoft.com/office/drawing/2014/main" id="{1E993BB4-EF39-4328-9645-7BF69CDB9FFD}"/>
              </a:ext>
            </a:extLst>
          </p:cNvPr>
          <p:cNvSpPr/>
          <p:nvPr/>
        </p:nvSpPr>
        <p:spPr>
          <a:xfrm>
            <a:off x="2044822" y="4560202"/>
            <a:ext cx="241178"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979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5905-FCF4-4A57-B8F0-5712406447FD}"/>
              </a:ext>
            </a:extLst>
          </p:cNvPr>
          <p:cNvSpPr>
            <a:spLocks noGrp="1"/>
          </p:cNvSpPr>
          <p:nvPr>
            <p:ph type="title"/>
          </p:nvPr>
        </p:nvSpPr>
        <p:spPr/>
        <p:txBody>
          <a:bodyPr/>
          <a:lstStyle/>
          <a:p>
            <a:r>
              <a:rPr lang="en-US" dirty="0"/>
              <a:t>RP2040 – Raspberry Pi Pico </a:t>
            </a:r>
          </a:p>
        </p:txBody>
      </p:sp>
      <p:sp>
        <p:nvSpPr>
          <p:cNvPr id="3" name="Content Placeholder 2">
            <a:extLst>
              <a:ext uri="{FF2B5EF4-FFF2-40B4-BE49-F238E27FC236}">
                <a16:creationId xmlns:a16="http://schemas.microsoft.com/office/drawing/2014/main" id="{1E3C8095-C8F4-4546-87C7-FD9C994CBB23}"/>
              </a:ext>
            </a:extLst>
          </p:cNvPr>
          <p:cNvSpPr>
            <a:spLocks noGrp="1"/>
          </p:cNvSpPr>
          <p:nvPr>
            <p:ph sz="half" idx="1"/>
          </p:nvPr>
        </p:nvSpPr>
        <p:spPr/>
        <p:txBody>
          <a:bodyPr>
            <a:normAutofit/>
          </a:bodyPr>
          <a:lstStyle/>
          <a:p>
            <a:r>
              <a:rPr lang="en-US" sz="2400" b="0" i="0" dirty="0">
                <a:solidFill>
                  <a:srgbClr val="000000"/>
                </a:solidFill>
                <a:effectLst/>
                <a:latin typeface="proxima nova"/>
              </a:rPr>
              <a:t>Dual ARM Cortex-M0+ @ 133MHz</a:t>
            </a:r>
          </a:p>
          <a:p>
            <a:r>
              <a:rPr lang="en-US" sz="2400" dirty="0">
                <a:solidFill>
                  <a:srgbClr val="000000"/>
                </a:solidFill>
                <a:latin typeface="proxima nova"/>
              </a:rPr>
              <a:t>264KB RAM 2MB Flash</a:t>
            </a:r>
          </a:p>
          <a:p>
            <a:r>
              <a:rPr lang="en-US" sz="2400" b="0" i="0" dirty="0" err="1">
                <a:solidFill>
                  <a:srgbClr val="000000"/>
                </a:solidFill>
                <a:effectLst/>
                <a:latin typeface="proxima nova"/>
              </a:rPr>
              <a:t>CircuitPython</a:t>
            </a:r>
            <a:r>
              <a:rPr lang="en-US" sz="2400" dirty="0">
                <a:solidFill>
                  <a:srgbClr val="000000"/>
                </a:solidFill>
                <a:latin typeface="proxima nova"/>
              </a:rPr>
              <a:t>, </a:t>
            </a:r>
            <a:r>
              <a:rPr lang="en-US" sz="2400" dirty="0" err="1">
                <a:solidFill>
                  <a:srgbClr val="000000"/>
                </a:solidFill>
                <a:latin typeface="proxima nova"/>
              </a:rPr>
              <a:t>MicroPython</a:t>
            </a:r>
            <a:r>
              <a:rPr lang="en-US" sz="2400" dirty="0">
                <a:solidFill>
                  <a:srgbClr val="000000"/>
                </a:solidFill>
                <a:latin typeface="proxima nova"/>
              </a:rPr>
              <a:t>, C/C++</a:t>
            </a:r>
            <a:endParaRPr lang="en-US" sz="2400" b="0" i="0" dirty="0">
              <a:solidFill>
                <a:srgbClr val="000000"/>
              </a:solidFill>
              <a:effectLst/>
              <a:latin typeface="proxima nova"/>
            </a:endParaRPr>
          </a:p>
          <a:p>
            <a:pPr algn="l">
              <a:buFont typeface="Arial" panose="020B0604020202020204" pitchFamily="34" charset="0"/>
              <a:buChar char="•"/>
            </a:pPr>
            <a:r>
              <a:rPr lang="en-US" sz="2400" b="0" i="0" dirty="0">
                <a:solidFill>
                  <a:srgbClr val="000000"/>
                </a:solidFill>
                <a:effectLst/>
                <a:latin typeface="proxima nova"/>
              </a:rPr>
              <a:t>30 GPIO pins</a:t>
            </a:r>
          </a:p>
          <a:p>
            <a:pPr algn="l">
              <a:buFont typeface="Arial" panose="020B0604020202020204" pitchFamily="34" charset="0"/>
              <a:buChar char="•"/>
            </a:pPr>
            <a:r>
              <a:rPr lang="en-US" sz="2400" b="0" i="0" dirty="0">
                <a:solidFill>
                  <a:srgbClr val="000000"/>
                </a:solidFill>
                <a:effectLst/>
                <a:latin typeface="proxima nova"/>
              </a:rPr>
              <a:t>4 analog inputs</a:t>
            </a:r>
          </a:p>
          <a:p>
            <a:pPr algn="l">
              <a:buFont typeface="Arial" panose="020B0604020202020204" pitchFamily="34" charset="0"/>
              <a:buChar char="•"/>
            </a:pPr>
            <a:r>
              <a:rPr lang="en-US" sz="2400" b="0" i="0" dirty="0">
                <a:solidFill>
                  <a:srgbClr val="000000"/>
                </a:solidFill>
                <a:effectLst/>
                <a:latin typeface="proxima nova"/>
              </a:rPr>
              <a:t>2 UARTs</a:t>
            </a:r>
          </a:p>
          <a:p>
            <a:pPr algn="l">
              <a:buFont typeface="Arial" panose="020B0604020202020204" pitchFamily="34" charset="0"/>
              <a:buChar char="•"/>
            </a:pPr>
            <a:r>
              <a:rPr lang="en-US" sz="2400" b="0" i="0" dirty="0">
                <a:solidFill>
                  <a:srgbClr val="000000"/>
                </a:solidFill>
                <a:effectLst/>
                <a:latin typeface="proxima nova"/>
              </a:rPr>
              <a:t>2 SPI controllers</a:t>
            </a:r>
          </a:p>
          <a:p>
            <a:pPr algn="l">
              <a:buFont typeface="Arial" panose="020B0604020202020204" pitchFamily="34" charset="0"/>
              <a:buChar char="•"/>
            </a:pPr>
            <a:r>
              <a:rPr lang="en-US" sz="2400" b="0" i="0" dirty="0">
                <a:solidFill>
                  <a:srgbClr val="000000"/>
                </a:solidFill>
                <a:effectLst/>
                <a:latin typeface="proxima nova"/>
              </a:rPr>
              <a:t>2 I2C controllers</a:t>
            </a:r>
          </a:p>
          <a:p>
            <a:pPr algn="l">
              <a:buFont typeface="Arial" panose="020B0604020202020204" pitchFamily="34" charset="0"/>
              <a:buChar char="•"/>
            </a:pPr>
            <a:r>
              <a:rPr lang="en-US" sz="2400" b="0" i="0" dirty="0">
                <a:solidFill>
                  <a:srgbClr val="000000"/>
                </a:solidFill>
                <a:effectLst/>
                <a:latin typeface="proxima nova"/>
              </a:rPr>
              <a:t>16 PWM channels</a:t>
            </a:r>
          </a:p>
          <a:p>
            <a:pPr marL="0" indent="0">
              <a:buNone/>
            </a:pPr>
            <a:endParaRPr lang="en-US" dirty="0"/>
          </a:p>
        </p:txBody>
      </p:sp>
      <p:sp>
        <p:nvSpPr>
          <p:cNvPr id="4" name="Content Placeholder 3">
            <a:extLst>
              <a:ext uri="{FF2B5EF4-FFF2-40B4-BE49-F238E27FC236}">
                <a16:creationId xmlns:a16="http://schemas.microsoft.com/office/drawing/2014/main" id="{E5DED84E-0630-4A0A-9C9A-3F4C462E51E2}"/>
              </a:ext>
            </a:extLst>
          </p:cNvPr>
          <p:cNvSpPr>
            <a:spLocks noGrp="1"/>
          </p:cNvSpPr>
          <p:nvPr>
            <p:ph sz="half" idx="2"/>
          </p:nvPr>
        </p:nvSpPr>
        <p:spPr/>
        <p:txBody>
          <a:bodyPr>
            <a:normAutofit/>
          </a:bodyPr>
          <a:lstStyle/>
          <a:p>
            <a:r>
              <a:rPr lang="en-US" dirty="0"/>
              <a:t>Need to get additional screen for display.</a:t>
            </a:r>
          </a:p>
          <a:p>
            <a:r>
              <a:rPr lang="en-US" dirty="0"/>
              <a:t>ADC lower resolution and slow. Difficult to do audio speeds.</a:t>
            </a:r>
          </a:p>
          <a:p>
            <a:r>
              <a:rPr lang="en-US" dirty="0"/>
              <a:t>No Wi-Fi/BT need add on for IOT</a:t>
            </a:r>
          </a:p>
          <a:p>
            <a:r>
              <a:rPr lang="en-US" dirty="0"/>
              <a:t>Currently no Arduino IDE support.</a:t>
            </a:r>
          </a:p>
          <a:p>
            <a:endParaRPr lang="en-US" dirty="0"/>
          </a:p>
        </p:txBody>
      </p:sp>
      <p:pic>
        <p:nvPicPr>
          <p:cNvPr id="6" name="Picture 5" descr="A picture containing text, electronics, circuit&#10;&#10;Description automatically generated">
            <a:extLst>
              <a:ext uri="{FF2B5EF4-FFF2-40B4-BE49-F238E27FC236}">
                <a16:creationId xmlns:a16="http://schemas.microsoft.com/office/drawing/2014/main" id="{59CAB328-41F1-4AE0-806F-F5CC77410C59}"/>
              </a:ext>
            </a:extLst>
          </p:cNvPr>
          <p:cNvPicPr>
            <a:picLocks noChangeAspect="1"/>
          </p:cNvPicPr>
          <p:nvPr/>
        </p:nvPicPr>
        <p:blipFill>
          <a:blip r:embed="rId2"/>
          <a:stretch>
            <a:fillRect/>
          </a:stretch>
        </p:blipFill>
        <p:spPr>
          <a:xfrm>
            <a:off x="7772401" y="381000"/>
            <a:ext cx="2726474" cy="1143000"/>
          </a:xfrm>
          <a:prstGeom prst="rect">
            <a:avLst/>
          </a:prstGeom>
        </p:spPr>
      </p:pic>
    </p:spTree>
    <p:extLst>
      <p:ext uri="{BB962C8B-B14F-4D97-AF65-F5344CB8AC3E}">
        <p14:creationId xmlns:p14="http://schemas.microsoft.com/office/powerpoint/2010/main" val="507647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13A7278-2B17-4B87-947F-36FC99C265B8}"/>
              </a:ext>
            </a:extLst>
          </p:cNvPr>
          <p:cNvPicPr>
            <a:picLocks noChangeAspect="1"/>
          </p:cNvPicPr>
          <p:nvPr/>
        </p:nvPicPr>
        <p:blipFill>
          <a:blip r:embed="rId2"/>
          <a:stretch>
            <a:fillRect/>
          </a:stretch>
        </p:blipFill>
        <p:spPr>
          <a:xfrm>
            <a:off x="617466" y="3931366"/>
            <a:ext cx="4369640" cy="2902101"/>
          </a:xfrm>
          <a:prstGeom prst="rect">
            <a:avLst/>
          </a:prstGeom>
        </p:spPr>
      </p:pic>
      <p:sp>
        <p:nvSpPr>
          <p:cNvPr id="2" name="Title 1">
            <a:extLst>
              <a:ext uri="{FF2B5EF4-FFF2-40B4-BE49-F238E27FC236}">
                <a16:creationId xmlns:a16="http://schemas.microsoft.com/office/drawing/2014/main" id="{B7B5F530-98F9-4CA7-A35A-7A233C13AD74}"/>
              </a:ext>
            </a:extLst>
          </p:cNvPr>
          <p:cNvSpPr>
            <a:spLocks noGrp="1"/>
          </p:cNvSpPr>
          <p:nvPr>
            <p:ph type="title"/>
          </p:nvPr>
        </p:nvSpPr>
        <p:spPr/>
        <p:txBody>
          <a:bodyPr/>
          <a:lstStyle/>
          <a:p>
            <a:r>
              <a:rPr lang="en-US" dirty="0"/>
              <a:t>More I2C Fun</a:t>
            </a:r>
          </a:p>
        </p:txBody>
      </p:sp>
      <p:sp>
        <p:nvSpPr>
          <p:cNvPr id="3" name="Content Placeholder 2">
            <a:extLst>
              <a:ext uri="{FF2B5EF4-FFF2-40B4-BE49-F238E27FC236}">
                <a16:creationId xmlns:a16="http://schemas.microsoft.com/office/drawing/2014/main" id="{A89BBE03-96C0-4108-8812-A76ADBCC69E0}"/>
              </a:ext>
            </a:extLst>
          </p:cNvPr>
          <p:cNvSpPr>
            <a:spLocks noGrp="1"/>
          </p:cNvSpPr>
          <p:nvPr>
            <p:ph idx="1"/>
          </p:nvPr>
        </p:nvSpPr>
        <p:spPr/>
        <p:txBody>
          <a:bodyPr>
            <a:normAutofit/>
          </a:bodyPr>
          <a:lstStyle/>
          <a:p>
            <a:pPr marL="0" indent="0">
              <a:buNone/>
            </a:pPr>
            <a:r>
              <a:rPr lang="en-US" sz="2000" dirty="0"/>
              <a:t>i2cget –y 1 0x5f 0x20</a:t>
            </a:r>
          </a:p>
          <a:p>
            <a:pPr marL="0" indent="0">
              <a:buNone/>
            </a:pPr>
            <a:endParaRPr lang="en-US" sz="2000" dirty="0"/>
          </a:p>
          <a:p>
            <a:pPr marL="0" indent="0">
              <a:buNone/>
            </a:pPr>
            <a:r>
              <a:rPr lang="en-US" sz="2000" dirty="0"/>
              <a:t>i2cset –y 1 0x5f 0x20 0x81</a:t>
            </a:r>
          </a:p>
          <a:p>
            <a:pPr marL="0" indent="0">
              <a:buNone/>
            </a:pPr>
            <a:r>
              <a:rPr lang="en-US" sz="2000" dirty="0"/>
              <a:t>i2cget –y 1 0x5f 0x20</a:t>
            </a:r>
          </a:p>
          <a:p>
            <a:pPr marL="0" indent="0">
              <a:buNone/>
            </a:pPr>
            <a:endParaRPr lang="en-US" sz="2000" dirty="0"/>
          </a:p>
        </p:txBody>
      </p:sp>
      <p:pic>
        <p:nvPicPr>
          <p:cNvPr id="4" name="Picture 3">
            <a:extLst>
              <a:ext uri="{FF2B5EF4-FFF2-40B4-BE49-F238E27FC236}">
                <a16:creationId xmlns:a16="http://schemas.microsoft.com/office/drawing/2014/main" id="{EB21CA7C-380B-4600-95FB-CA735A0DA1A5}"/>
              </a:ext>
            </a:extLst>
          </p:cNvPr>
          <p:cNvPicPr>
            <a:picLocks noChangeAspect="1"/>
          </p:cNvPicPr>
          <p:nvPr/>
        </p:nvPicPr>
        <p:blipFill>
          <a:blip r:embed="rId3"/>
          <a:stretch>
            <a:fillRect/>
          </a:stretch>
        </p:blipFill>
        <p:spPr>
          <a:xfrm>
            <a:off x="1447800" y="2000312"/>
            <a:ext cx="2990850" cy="314325"/>
          </a:xfrm>
          <a:prstGeom prst="rect">
            <a:avLst/>
          </a:prstGeom>
        </p:spPr>
      </p:pic>
      <p:pic>
        <p:nvPicPr>
          <p:cNvPr id="5" name="Picture 4">
            <a:extLst>
              <a:ext uri="{FF2B5EF4-FFF2-40B4-BE49-F238E27FC236}">
                <a16:creationId xmlns:a16="http://schemas.microsoft.com/office/drawing/2014/main" id="{04112B90-7F48-42A4-AFD7-D401D8D00876}"/>
              </a:ext>
            </a:extLst>
          </p:cNvPr>
          <p:cNvPicPr>
            <a:picLocks noChangeAspect="1"/>
          </p:cNvPicPr>
          <p:nvPr/>
        </p:nvPicPr>
        <p:blipFill>
          <a:blip r:embed="rId4"/>
          <a:stretch>
            <a:fillRect/>
          </a:stretch>
        </p:blipFill>
        <p:spPr>
          <a:xfrm>
            <a:off x="1447800" y="3038414"/>
            <a:ext cx="3276600" cy="419100"/>
          </a:xfrm>
          <a:prstGeom prst="rect">
            <a:avLst/>
          </a:prstGeom>
        </p:spPr>
      </p:pic>
      <p:sp>
        <p:nvSpPr>
          <p:cNvPr id="7" name="Rectangle 6">
            <a:extLst>
              <a:ext uri="{FF2B5EF4-FFF2-40B4-BE49-F238E27FC236}">
                <a16:creationId xmlns:a16="http://schemas.microsoft.com/office/drawing/2014/main" id="{3095B824-0CF4-49A6-B614-FD8957BB51D8}"/>
              </a:ext>
            </a:extLst>
          </p:cNvPr>
          <p:cNvSpPr/>
          <p:nvPr/>
        </p:nvSpPr>
        <p:spPr>
          <a:xfrm>
            <a:off x="533400" y="3531256"/>
            <a:ext cx="2263761" cy="400110"/>
          </a:xfrm>
          <a:prstGeom prst="rect">
            <a:avLst/>
          </a:prstGeom>
        </p:spPr>
        <p:txBody>
          <a:bodyPr wrap="none">
            <a:spAutoFit/>
          </a:bodyPr>
          <a:lstStyle/>
          <a:p>
            <a:r>
              <a:rPr lang="en-US" sz="2000" dirty="0"/>
              <a:t>i2cdump –y 1 0x5f</a:t>
            </a:r>
          </a:p>
        </p:txBody>
      </p:sp>
      <p:sp>
        <p:nvSpPr>
          <p:cNvPr id="9" name="Rectangle 8">
            <a:extLst>
              <a:ext uri="{FF2B5EF4-FFF2-40B4-BE49-F238E27FC236}">
                <a16:creationId xmlns:a16="http://schemas.microsoft.com/office/drawing/2014/main" id="{5A77E387-6CDD-453F-A490-11974930D03D}"/>
              </a:ext>
            </a:extLst>
          </p:cNvPr>
          <p:cNvSpPr/>
          <p:nvPr/>
        </p:nvSpPr>
        <p:spPr>
          <a:xfrm>
            <a:off x="2971800" y="4494578"/>
            <a:ext cx="9906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137ECE7-C04B-42CB-9A20-425A9C8CBD48}"/>
              </a:ext>
            </a:extLst>
          </p:cNvPr>
          <p:cNvPicPr>
            <a:picLocks noChangeAspect="1"/>
          </p:cNvPicPr>
          <p:nvPr/>
        </p:nvPicPr>
        <p:blipFill>
          <a:blip r:embed="rId5"/>
          <a:stretch>
            <a:fillRect/>
          </a:stretch>
        </p:blipFill>
        <p:spPr>
          <a:xfrm>
            <a:off x="7010400" y="377603"/>
            <a:ext cx="5181600" cy="3663014"/>
          </a:xfrm>
          <a:prstGeom prst="rect">
            <a:avLst/>
          </a:prstGeom>
        </p:spPr>
      </p:pic>
    </p:spTree>
    <p:extLst>
      <p:ext uri="{BB962C8B-B14F-4D97-AF65-F5344CB8AC3E}">
        <p14:creationId xmlns:p14="http://schemas.microsoft.com/office/powerpoint/2010/main" val="1615821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3134</Words>
  <Application>Microsoft Office PowerPoint</Application>
  <PresentationFormat>Widescreen</PresentationFormat>
  <Paragraphs>552</Paragraphs>
  <Slides>61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proxima nova</vt:lpstr>
      <vt:lpstr>Clarity</vt:lpstr>
      <vt:lpstr>Basic Raspberry Pi and I2C Sensors</vt:lpstr>
      <vt:lpstr>Outline:</vt:lpstr>
      <vt:lpstr>Think About the Scope of Your Project</vt:lpstr>
      <vt:lpstr>Arduino</vt:lpstr>
      <vt:lpstr>Teensy and Other Small Variants</vt:lpstr>
      <vt:lpstr>RP2040 – Raspberry Pi Pico </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How do you create SD Card Images</vt:lpstr>
      <vt:lpstr>Connections for your Raspberry Pi</vt:lpstr>
      <vt:lpstr>Hook up your Raspberry Pi</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Other Useful Windows Tools</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Example of GitHub Desktop</vt:lpstr>
      <vt:lpstr>*Geany – A Good Generic Programming IDE </vt:lpstr>
      <vt:lpstr>*Hello World! Geany</vt:lpstr>
      <vt:lpstr>*Hello World! Geany</vt:lpstr>
      <vt:lpstr>Raspberry Pi I/O*</vt:lpstr>
      <vt:lpstr>*GPIO Pin out</vt:lpstr>
      <vt:lpstr>*Standard Raspberry PI GPIO functions</vt:lpstr>
      <vt:lpstr>Raspberry Pi as Wireless Access Point</vt:lpstr>
      <vt:lpstr>Add on Hardware</vt:lpstr>
      <vt:lpstr>Touch Screen with Camera and Case</vt:lpstr>
      <vt:lpstr>Addon Hardware Pi Camera – uses built in port.</vt:lpstr>
      <vt:lpstr>STEMMA QT (Adafruit) and Qwiic (SparkFun)</vt:lpstr>
      <vt:lpstr>Pi Hats – Hardware for the Raspberry Pi</vt:lpstr>
      <vt:lpstr>Franken Chiller Brewery Control</vt:lpstr>
      <vt:lpstr>Raspberry Pi Sense Hat</vt:lpstr>
      <vt:lpstr>Accelerometer.</vt:lpstr>
      <vt:lpstr>Sense Hat – Chuck Maze</vt:lpstr>
      <vt:lpstr>GUIs via Python Tkinter, matplotlib, Pygame, GTK+ and Qt</vt:lpstr>
      <vt:lpstr>Pi Sense Hat – Chuck Paint</vt:lpstr>
      <vt:lpstr>Looking at the I2C bus  HTS221</vt:lpstr>
      <vt:lpstr>More I2C Fun</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2021-09-09T00:19:40Z</dcterms:modified>
</cp:coreProperties>
</file>